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6" r:id="rId2"/>
    <p:sldId id="285" r:id="rId3"/>
    <p:sldId id="286" r:id="rId4"/>
    <p:sldId id="266" r:id="rId5"/>
    <p:sldId id="274" r:id="rId6"/>
    <p:sldId id="272" r:id="rId7"/>
    <p:sldId id="271" r:id="rId8"/>
    <p:sldId id="275" r:id="rId9"/>
    <p:sldId id="288" r:id="rId10"/>
    <p:sldId id="284" r:id="rId11"/>
    <p:sldId id="290" r:id="rId12"/>
    <p:sldId id="257" r:id="rId13"/>
    <p:sldId id="267" r:id="rId14"/>
    <p:sldId id="260" r:id="rId15"/>
    <p:sldId id="289" r:id="rId16"/>
    <p:sldId id="287" r:id="rId17"/>
    <p:sldId id="281" r:id="rId18"/>
    <p:sldId id="273" r:id="rId19"/>
    <p:sldId id="279" r:id="rId20"/>
    <p:sldId id="280" r:id="rId21"/>
    <p:sldId id="264" r:id="rId22"/>
    <p:sldId id="282" r:id="rId23"/>
    <p:sldId id="256" r:id="rId24"/>
    <p:sldId id="262" r:id="rId25"/>
    <p:sldId id="265" r:id="rId26"/>
    <p:sldId id="295" r:id="rId27"/>
    <p:sldId id="293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34EAE-6585-46FA-9621-83BC77218798}" type="datetimeFigureOut">
              <a:rPr lang="en-US" smtClean="0"/>
              <a:pPr/>
              <a:t>12-Sep-19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96297-9D09-4231-9F06-C69807916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287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LMP? Looking at Husbands face/Rummage thru </a:t>
            </a:r>
            <a:r>
              <a:rPr lang="en-US" dirty="0" err="1" smtClean="0"/>
              <a:t>Pandoras</a:t>
            </a:r>
            <a:r>
              <a:rPr lang="en-US" dirty="0" smtClean="0"/>
              <a:t> bag &amp; fish out </a:t>
            </a:r>
            <a:endParaRPr lang="en-US" dirty="0" smtClean="0"/>
          </a:p>
          <a:p>
            <a:r>
              <a:rPr lang="en-US" dirty="0" smtClean="0"/>
              <a:t>Bunny/kitten-</a:t>
            </a:r>
            <a:r>
              <a:rPr lang="en-US" dirty="0" err="1" smtClean="0"/>
              <a:t>Pds</a:t>
            </a:r>
            <a:r>
              <a:rPr lang="en-US" dirty="0" smtClean="0"/>
              <a:t>&amp; </a:t>
            </a:r>
            <a:r>
              <a:rPr lang="en-US" dirty="0" smtClean="0"/>
              <a:t>– </a:t>
            </a:r>
            <a:r>
              <a:rPr lang="en-US" dirty="0" smtClean="0"/>
              <a:t>app for each period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6297-9D09-4231-9F06-C698079164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8508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Transvaginal</a:t>
            </a:r>
            <a:r>
              <a:rPr lang="en-US" dirty="0" smtClean="0"/>
              <a:t> </a:t>
            </a:r>
            <a:r>
              <a:rPr lang="en-US" dirty="0" err="1" smtClean="0"/>
              <a:t>jugalbandi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6297-9D09-4231-9F06-C698079164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038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 nosy parkers from peeping into </a:t>
            </a:r>
            <a:r>
              <a:rPr lang="en-US" dirty="0" err="1" smtClean="0"/>
              <a:t>menst</a:t>
            </a:r>
            <a:r>
              <a:rPr lang="en-US" dirty="0" smtClean="0"/>
              <a:t> statistics / Sync with partner so he is more kind on bad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6297-9D09-4231-9F06-C698079164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569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Sync it with partner’s phone so he </a:t>
            </a:r>
            <a:r>
              <a:rPr lang="en-US" dirty="0" smtClean="0"/>
              <a:t>will decide whether to buy condoms or aphrodisiacs on his way back 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6297-9D09-4231-9F06-C698079164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201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contraception app fails or fertility app succeeds..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6297-9D09-4231-9F06-C698079164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247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minutes is a long time / for those who cant count up to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6297-9D09-4231-9F06-C698079164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8694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 for baby names / Sanskrit </a:t>
            </a:r>
            <a:r>
              <a:rPr lang="en-US" dirty="0" smtClean="0"/>
              <a:t> zodiac sign/numerology/ horoscope? or </a:t>
            </a:r>
            <a:r>
              <a:rPr lang="en-US" dirty="0" err="1" smtClean="0"/>
              <a:t>kannada</a:t>
            </a:r>
            <a:r>
              <a:rPr lang="en-US" dirty="0" smtClean="0"/>
              <a:t> with meaning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6297-9D09-4231-9F06-C698079164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6121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3D </a:t>
            </a:r>
            <a:r>
              <a:rPr lang="en-US" dirty="0" err="1" smtClean="0"/>
              <a:t>pics</a:t>
            </a:r>
            <a:r>
              <a:rPr lang="en-US" dirty="0" smtClean="0"/>
              <a:t> &amp; videos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6297-9D09-4231-9F06-C698079164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1139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Beep. The wife can get a kick out of disturbing him!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6297-9D09-4231-9F06-C6980791649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Captive audience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6297-9D09-4231-9F06-C698079164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953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martphone ap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5880" y="1219200"/>
            <a:ext cx="6213142" cy="372788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67000" y="107342"/>
            <a:ext cx="3560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Smart Apps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4800600"/>
            <a:ext cx="39405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Smart Moms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Prenatal Apps</a:t>
            </a:r>
            <a:b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Schedule appointments</a:t>
            </a:r>
          </a:p>
          <a:p>
            <a:r>
              <a:rPr lang="en-US" dirty="0" smtClean="0"/>
              <a:t>Track medicines, doses and reminders</a:t>
            </a:r>
          </a:p>
          <a:p>
            <a:r>
              <a:rPr lang="en-US" dirty="0" smtClean="0"/>
              <a:t>Maternal Vital signs</a:t>
            </a:r>
          </a:p>
          <a:p>
            <a:r>
              <a:rPr lang="en-US" dirty="0" smtClean="0"/>
              <a:t>Nutrition advice &amp; Recipes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 smtClean="0"/>
              <a:t>Relaxation</a:t>
            </a:r>
          </a:p>
          <a:p>
            <a:r>
              <a:rPr lang="en-US" dirty="0" smtClean="0"/>
              <a:t>Pregnancy information</a:t>
            </a:r>
          </a:p>
          <a:p>
            <a:r>
              <a:rPr lang="en-US" dirty="0" smtClean="0"/>
              <a:t>Monitor sleep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Conversation</a:t>
            </a:r>
          </a:p>
          <a:p>
            <a:r>
              <a:rPr lang="en-US" dirty="0" smtClean="0"/>
              <a:t>Baby’s growth</a:t>
            </a:r>
          </a:p>
          <a:p>
            <a:r>
              <a:rPr lang="en-US" dirty="0" smtClean="0"/>
              <a:t>3D images/videos</a:t>
            </a:r>
          </a:p>
          <a:p>
            <a:r>
              <a:rPr lang="en-US" dirty="0" smtClean="0"/>
              <a:t>Fetal Movements</a:t>
            </a:r>
          </a:p>
          <a:p>
            <a:r>
              <a:rPr lang="en-US" dirty="0" smtClean="0"/>
              <a:t>Fetal heart beats</a:t>
            </a:r>
          </a:p>
          <a:p>
            <a:r>
              <a:rPr lang="en-US" dirty="0" smtClean="0"/>
              <a:t>Contractions</a:t>
            </a:r>
          </a:p>
          <a:p>
            <a:r>
              <a:rPr lang="en-US" dirty="0" smtClean="0"/>
              <a:t>Medical assistance</a:t>
            </a:r>
          </a:p>
          <a:p>
            <a:r>
              <a:rPr lang="en-US" dirty="0" smtClean="0"/>
              <a:t>Emergency alert</a:t>
            </a:r>
          </a:p>
          <a:p>
            <a:r>
              <a:rPr lang="en-US" dirty="0" smtClean="0"/>
              <a:t>Shopping</a:t>
            </a:r>
          </a:p>
          <a:p>
            <a:r>
              <a:rPr lang="en-US" dirty="0" smtClean="0"/>
              <a:t>Packing for </a:t>
            </a:r>
            <a:r>
              <a:rPr lang="en-US" dirty="0" err="1" smtClean="0"/>
              <a:t>Labour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67200" y="152400"/>
            <a:ext cx="4429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Nutrition apps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2954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/>
              <a:t> Assess intake of food, vitamins, minerals, antioxidants, omega fatty acids and DHA </a:t>
            </a:r>
          </a:p>
          <a:p>
            <a:pPr>
              <a:buFont typeface="Courier New" pitchFamily="49" charset="0"/>
              <a:buChar char="o"/>
            </a:pP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 Can track recipes and analyze diet for nutritional gaps every day</a:t>
            </a:r>
          </a:p>
          <a:p>
            <a:pPr>
              <a:buFont typeface="Courier New" pitchFamily="49" charset="0"/>
              <a:buChar char="o"/>
            </a:pP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  Suggest healthy recipes that match one’s needs and nutritional gaps  </a:t>
            </a:r>
            <a:endParaRPr lang="en-US" sz="2800" dirty="0"/>
          </a:p>
        </p:txBody>
      </p:sp>
      <p:pic>
        <p:nvPicPr>
          <p:cNvPr id="20482" name="Picture 2" descr="vegetarian tracking.jpg"/>
          <p:cNvPicPr>
            <a:picLocks noChangeAspect="1" noChangeArrowheads="1"/>
          </p:cNvPicPr>
          <p:nvPr/>
        </p:nvPicPr>
        <p:blipFill>
          <a:blip r:embed="rId2"/>
          <a:srcRect l="11200" t="15190" r="53600"/>
          <a:stretch>
            <a:fillRect/>
          </a:stretch>
        </p:blipFill>
        <p:spPr bwMode="auto">
          <a:xfrm>
            <a:off x="228600" y="990600"/>
            <a:ext cx="3657600" cy="55695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ckTr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038598" cy="403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410200" y="117693"/>
            <a:ext cx="2971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400" dirty="0" smtClean="0"/>
              <a:t> Device that tracks, counts and times movements</a:t>
            </a:r>
          </a:p>
          <a:p>
            <a:endParaRPr lang="en-US" sz="2400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Serves as a pregnancy counter and keeps log for the last 99 days</a:t>
            </a:r>
          </a:p>
          <a:p>
            <a:endParaRPr lang="en-US" sz="2400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Can be used to time contractions, frequency &amp; duration  when they begin</a:t>
            </a:r>
          </a:p>
          <a:p>
            <a:endParaRPr lang="en-US" sz="2400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Differentiates false </a:t>
            </a:r>
            <a:r>
              <a:rPr lang="en-US" sz="2400" dirty="0" err="1" smtClean="0"/>
              <a:t>labour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Alert midwife/</a:t>
            </a:r>
            <a:r>
              <a:rPr lang="en-US" sz="2400" dirty="0" err="1" smtClean="0"/>
              <a:t>Obs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62000" y="228600"/>
            <a:ext cx="3308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Track kicks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6019800"/>
            <a:ext cx="2485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Recommended by ACOG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89738" cy="50292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066800" y="304800"/>
            <a:ext cx="6988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Why spare the fathers?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4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i Bebe Sound Fetal Doppler"/>
          <p:cNvPicPr>
            <a:picLocks noChangeAspect="1" noChangeArrowheads="1"/>
          </p:cNvPicPr>
          <p:nvPr/>
        </p:nvPicPr>
        <p:blipFill>
          <a:blip r:embed="rId2"/>
          <a:srcRect l="20000" t="13333" r="15556" b="11111"/>
          <a:stretch>
            <a:fillRect/>
          </a:stretch>
        </p:blipFill>
        <p:spPr bwMode="auto">
          <a:xfrm>
            <a:off x="228600" y="1560786"/>
            <a:ext cx="3733800" cy="437756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962400" y="1502979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Why wait a whole month between doctor visits to listen to the baby's heart rate? </a:t>
            </a:r>
          </a:p>
          <a:p>
            <a:endParaRPr lang="en-US" sz="2800" dirty="0" smtClean="0"/>
          </a:p>
          <a:p>
            <a:r>
              <a:rPr lang="en-US" sz="2800" dirty="0" smtClean="0"/>
              <a:t>This is an FDA-approved hand-held Doppler fetal heart rate monitor</a:t>
            </a:r>
          </a:p>
          <a:p>
            <a:endParaRPr lang="en-US" sz="2800" dirty="0" smtClean="0"/>
          </a:p>
          <a:p>
            <a:r>
              <a:rPr lang="en-US" sz="2800" dirty="0" smtClean="0"/>
              <a:t>You can play a fetal heart-rate concert for friends and family from afar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133600" y="152400"/>
            <a:ext cx="4136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Fetal Doppler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6591" y="228600"/>
            <a:ext cx="80165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Prenatal and postnatal workouts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https://is5-ssl.mzstatic.com/image/thumb/Purple123/v4/33/39/4f/33394f10-375f-ad7a-d6b6-b4f2a2c4c2a2/pr_source.jpg/300x0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19200"/>
            <a:ext cx="2469602" cy="53425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3318" name="Picture 6" descr="https://is1-ssl.mzstatic.com/image/thumb/Purple113/v4/d4/be/f3/d4bef330-5787-c6ec-d2d9-549d77c1dea3/pr_source.jpg/300x0w.jpg"/>
          <p:cNvPicPr>
            <a:picLocks noChangeAspect="1" noChangeArrowheads="1"/>
          </p:cNvPicPr>
          <p:nvPr/>
        </p:nvPicPr>
        <p:blipFill>
          <a:blip r:embed="rId3"/>
          <a:srcRect t="9861"/>
          <a:stretch>
            <a:fillRect/>
          </a:stretch>
        </p:blipFill>
        <p:spPr bwMode="auto">
          <a:xfrm>
            <a:off x="4800600" y="1219200"/>
            <a:ext cx="2714870" cy="52939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ver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3467100" cy="34671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267200" y="13716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Babies can detect sounds inside the body by week 16 of pregnancy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By week 24, they can respond to  voice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Classical music has been proven to be the music of intelligence</a:t>
            </a:r>
          </a:p>
          <a:p>
            <a:endParaRPr lang="en-US" sz="2400" dirty="0" smtClean="0"/>
          </a:p>
          <a:p>
            <a:r>
              <a:rPr lang="en-US" sz="2400" dirty="0" smtClean="0"/>
              <a:t>Listening pregnancy music can reduce stress and anxiety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Develops the baby's brain and makes it smarter.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819400" y="304800"/>
            <a:ext cx="327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Relaxation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baby pod vaginal speakers"/>
          <p:cNvPicPr>
            <a:picLocks noChangeAspect="1" noChangeArrowheads="1"/>
          </p:cNvPicPr>
          <p:nvPr/>
        </p:nvPicPr>
        <p:blipFill>
          <a:blip r:embed="rId3"/>
          <a:srcRect l="8362" r="8014"/>
          <a:stretch>
            <a:fillRect/>
          </a:stretch>
        </p:blipFill>
        <p:spPr bwMode="auto">
          <a:xfrm>
            <a:off x="0" y="1828800"/>
            <a:ext cx="4572000" cy="30670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648200" y="302359"/>
            <a:ext cx="4267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r>
              <a:rPr lang="en-US" sz="2400" dirty="0" smtClean="0"/>
              <a:t>Since the uterus is a pretty soundproof environment, most outside noises, such as voices and music, hit baby's ears muffled and distorted</a:t>
            </a:r>
          </a:p>
          <a:p>
            <a:endParaRPr lang="en-US" sz="2400" dirty="0" smtClean="0"/>
          </a:p>
          <a:p>
            <a:r>
              <a:rPr lang="en-US" sz="2400" dirty="0" smtClean="0"/>
              <a:t>This tiny pink speaker is inserted vaginally</a:t>
            </a:r>
          </a:p>
          <a:p>
            <a:endParaRPr lang="en-US" sz="2400" dirty="0" smtClean="0"/>
          </a:p>
          <a:p>
            <a:r>
              <a:rPr lang="en-US" sz="2400" dirty="0" smtClean="0"/>
              <a:t>This device bypasses outside noise by bringing its speaker inside the mother</a:t>
            </a:r>
          </a:p>
          <a:p>
            <a:endParaRPr lang="en-US" sz="2400" dirty="0" smtClean="0"/>
          </a:p>
          <a:p>
            <a:r>
              <a:rPr lang="en-US" sz="2400" dirty="0" smtClean="0"/>
              <a:t>ACOG is skeptical about the pros &amp; cons and the effect of noise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248400"/>
            <a:ext cx="181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Publ</a:t>
            </a:r>
            <a:r>
              <a:rPr lang="en-US" dirty="0" smtClean="0"/>
              <a:t> J Ultrasound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05" r="14474" b="11842"/>
          <a:stretch>
            <a:fillRect/>
          </a:stretch>
        </p:blipFill>
        <p:spPr>
          <a:xfrm>
            <a:off x="4800600" y="1600200"/>
            <a:ext cx="3962400" cy="510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973"/>
          <a:stretch>
            <a:fillRect/>
          </a:stretch>
        </p:blipFill>
        <p:spPr>
          <a:xfrm>
            <a:off x="304800" y="2133600"/>
            <a:ext cx="3733800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304800"/>
            <a:ext cx="6286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IN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Kegel’s</a:t>
            </a:r>
            <a:r>
              <a:rPr lang="e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Pelvic Trainer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0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447800"/>
            <a:ext cx="5257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400" dirty="0" smtClean="0"/>
              <a:t>Uses an app with smart phones, </a:t>
            </a:r>
          </a:p>
          <a:p>
            <a:r>
              <a:rPr lang="en-US" sz="2400" dirty="0" smtClean="0"/>
              <a:t>a conventional inflatable blood pressure cuff, and a wireless accelerometer (which measures body position)</a:t>
            </a:r>
          </a:p>
          <a:p>
            <a:endParaRPr lang="en-US" sz="2400" dirty="0" smtClean="0"/>
          </a:p>
          <a:p>
            <a:r>
              <a:rPr lang="en-US" sz="2400" dirty="0" smtClean="0"/>
              <a:t>Administers the supine </a:t>
            </a:r>
            <a:r>
              <a:rPr lang="en-US" sz="2400" dirty="0" err="1" smtClean="0"/>
              <a:t>pressor</a:t>
            </a:r>
            <a:r>
              <a:rPr lang="en-US" sz="2400" dirty="0" smtClean="0"/>
              <a:t> test that can identify the risk for preeclampsia</a:t>
            </a:r>
          </a:p>
          <a:p>
            <a:endParaRPr lang="en-US" sz="2400" dirty="0" smtClean="0"/>
          </a:p>
          <a:p>
            <a:r>
              <a:rPr lang="en-US" sz="2400" dirty="0" smtClean="0"/>
              <a:t>The test assesses blood flow through the kidney, </a:t>
            </a:r>
          </a:p>
          <a:p>
            <a:r>
              <a:rPr lang="en-US" sz="2400" dirty="0" smtClean="0"/>
              <a:t>and 90 percent of women with a positive test eventually develop preeclampsia.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6324600"/>
            <a:ext cx="345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Craig </a:t>
            </a:r>
            <a:r>
              <a:rPr lang="en-US" dirty="0" err="1" smtClean="0"/>
              <a:t>Goergen</a:t>
            </a:r>
            <a:r>
              <a:rPr lang="en-US" dirty="0" smtClean="0"/>
              <a:t> of Purdue university</a:t>
            </a:r>
            <a:endParaRPr lang="en-US" dirty="0"/>
          </a:p>
        </p:txBody>
      </p:sp>
      <p:pic>
        <p:nvPicPr>
          <p:cNvPr id="5" name="Picture 4" descr="Blood pressure"/>
          <p:cNvPicPr>
            <a:picLocks noChangeAspect="1" noChangeArrowheads="1"/>
          </p:cNvPicPr>
          <p:nvPr/>
        </p:nvPicPr>
        <p:blipFill>
          <a:blip r:embed="rId2"/>
          <a:srcRect l="8000" r="9000"/>
          <a:stretch>
            <a:fillRect/>
          </a:stretch>
        </p:blipFill>
        <p:spPr bwMode="auto">
          <a:xfrm>
            <a:off x="228600" y="2667000"/>
            <a:ext cx="3124200" cy="282307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19200" y="381000"/>
            <a:ext cx="6339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Detect Pre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eclampsia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enstrual tracking ap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84" y="2057400"/>
            <a:ext cx="9084216" cy="4191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457200"/>
            <a:ext cx="63778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Menstrual Trackers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pp tracks contractions"/>
          <p:cNvPicPr>
            <a:picLocks noChangeAspect="1" noChangeArrowheads="1"/>
          </p:cNvPicPr>
          <p:nvPr/>
        </p:nvPicPr>
        <p:blipFill>
          <a:blip r:embed="rId2"/>
          <a:srcRect l="11150" r="12195"/>
          <a:stretch>
            <a:fillRect/>
          </a:stretch>
        </p:blipFill>
        <p:spPr bwMode="auto">
          <a:xfrm>
            <a:off x="0" y="304800"/>
            <a:ext cx="4191000" cy="30670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495800" y="1447800"/>
            <a:ext cx="4419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000" dirty="0" smtClean="0"/>
              <a:t>The sensor attaches to abdomen like a Band-Aid or Belt</a:t>
            </a:r>
          </a:p>
          <a:p>
            <a:endParaRPr lang="en-US" sz="2000" dirty="0" smtClean="0"/>
          </a:p>
          <a:p>
            <a:r>
              <a:rPr lang="en-US" sz="2000" dirty="0" smtClean="0"/>
              <a:t>Detects the electrical signals in the uterus that control contractions, just like a heart monitor</a:t>
            </a:r>
          </a:p>
          <a:p>
            <a:endParaRPr lang="en-US" sz="2000" dirty="0" smtClean="0"/>
          </a:p>
          <a:p>
            <a:r>
              <a:rPr lang="en-US" sz="2000" dirty="0" smtClean="0"/>
              <a:t>The device then transmits the duration and frequency of contractions to The app via Bluetooth</a:t>
            </a:r>
          </a:p>
          <a:p>
            <a:endParaRPr lang="en-US" sz="2000" dirty="0" smtClean="0"/>
          </a:p>
          <a:p>
            <a:r>
              <a:rPr lang="en-US" sz="2000" dirty="0" smtClean="0"/>
              <a:t>She can watch the measurements change in real-time, view her contraction history or send the info to her doctor.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50450"/>
          <a:stretch>
            <a:fillRect/>
          </a:stretch>
        </p:blipFill>
        <p:spPr>
          <a:xfrm>
            <a:off x="1371600" y="3581400"/>
            <a:ext cx="2095500" cy="30596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48200" y="457200"/>
            <a:ext cx="3899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Contractions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205">
            <a:off x="5914241" y="4201373"/>
            <a:ext cx="3015310" cy="1687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8930">
            <a:off x="206402" y="2070236"/>
            <a:ext cx="3240844" cy="1823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7042">
            <a:off x="223999" y="4274994"/>
            <a:ext cx="3250236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6114">
            <a:off x="3471151" y="4122824"/>
            <a:ext cx="2853612" cy="1605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826">
            <a:off x="1408091" y="194766"/>
            <a:ext cx="3077586" cy="1731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6445">
            <a:off x="4664805" y="453969"/>
            <a:ext cx="2985237" cy="1679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33600"/>
            <a:ext cx="2895600" cy="1629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04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600200"/>
            <a:ext cx="3886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App provides for relaxed positive pregnancy, birth and parenting journey. </a:t>
            </a:r>
          </a:p>
          <a:p>
            <a:endParaRPr lang="en-US" sz="2400" dirty="0" smtClean="0"/>
          </a:p>
          <a:p>
            <a:r>
              <a:rPr lang="en-US" sz="2400" dirty="0" smtClean="0"/>
              <a:t>You’ll be guided through a uniquely tailored brain training program.</a:t>
            </a:r>
          </a:p>
          <a:p>
            <a:endParaRPr lang="en-US" sz="2400" dirty="0" smtClean="0"/>
          </a:p>
          <a:p>
            <a:r>
              <a:rPr lang="en-US" sz="2400" dirty="0" smtClean="0"/>
              <a:t>Simple effective breathing, mindfulness and medical hypnosis techniques that you’ll use long after your baby arrives.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381000"/>
            <a:ext cx="5495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Brain Training app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2438400"/>
            <a:ext cx="2667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Positive Birth</a:t>
            </a:r>
          </a:p>
          <a:p>
            <a:r>
              <a:rPr lang="en-US" sz="2400" dirty="0" smtClean="0"/>
              <a:t>Positive Caesarean</a:t>
            </a:r>
          </a:p>
          <a:p>
            <a:r>
              <a:rPr lang="en-US" sz="2400" dirty="0"/>
              <a:t>Birth </a:t>
            </a:r>
            <a:r>
              <a:rPr lang="en-US" sz="2400" dirty="0" smtClean="0"/>
              <a:t>Rehearsal</a:t>
            </a:r>
          </a:p>
          <a:p>
            <a:r>
              <a:rPr lang="en-US" sz="2400" dirty="0" smtClean="0"/>
              <a:t>Confident VBAC</a:t>
            </a:r>
            <a:endParaRPr lang="en-US" sz="2400" dirty="0"/>
          </a:p>
          <a:p>
            <a:r>
              <a:rPr lang="en-US" sz="2400" dirty="0" smtClean="0"/>
              <a:t>Learn How to Push</a:t>
            </a:r>
          </a:p>
          <a:p>
            <a:r>
              <a:rPr lang="en-US" sz="2400" dirty="0" smtClean="0"/>
              <a:t>Meditation</a:t>
            </a:r>
          </a:p>
          <a:p>
            <a:r>
              <a:rPr lang="en-US" sz="2400" dirty="0" smtClean="0"/>
              <a:t>Rest &amp; Sleep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81000"/>
            <a:ext cx="853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Freya is the world's first </a:t>
            </a:r>
            <a:r>
              <a:rPr lang="en-US" sz="2400" dirty="0" err="1" smtClean="0"/>
              <a:t>hypnobirthing</a:t>
            </a:r>
            <a:r>
              <a:rPr lang="en-US" sz="2400" dirty="0" smtClean="0"/>
              <a:t>-friendly contraction timer and virtual birth partner</a:t>
            </a:r>
          </a:p>
          <a:p>
            <a:endParaRPr lang="en-US" sz="2400" dirty="0" smtClean="0"/>
          </a:p>
          <a:p>
            <a:r>
              <a:rPr lang="en-US" sz="2400" dirty="0" smtClean="0"/>
              <a:t> It will coach you through each contraction with a simple breathing technique </a:t>
            </a:r>
          </a:p>
          <a:p>
            <a:endParaRPr lang="en-US" sz="2400" dirty="0" smtClean="0"/>
          </a:p>
          <a:p>
            <a:r>
              <a:rPr lang="en-US" sz="2400" dirty="0" smtClean="0"/>
              <a:t>It will help you to relax in between with positive affirmations, calming </a:t>
            </a:r>
            <a:r>
              <a:rPr lang="en-US" sz="2400" dirty="0" err="1" smtClean="0"/>
              <a:t>visualisations</a:t>
            </a:r>
            <a:r>
              <a:rPr lang="en-US" sz="2400" dirty="0" smtClean="0"/>
              <a:t> and guided relaxation.</a:t>
            </a:r>
          </a:p>
          <a:p>
            <a:endParaRPr lang="en-US" sz="2400" dirty="0" smtClean="0"/>
          </a:p>
          <a:p>
            <a:r>
              <a:rPr lang="en-US" sz="2400" dirty="0" smtClean="0"/>
              <a:t>It will also keep track of how frequently your contractions are coming and how long they are lasting.</a:t>
            </a:r>
          </a:p>
          <a:p>
            <a:endParaRPr lang="en-US" sz="2400" dirty="0" smtClean="0"/>
          </a:p>
          <a:p>
            <a:r>
              <a:rPr lang="en-US" sz="2400" dirty="0" smtClean="0"/>
              <a:t>It will even let you know when to contact your midwife! </a:t>
            </a:r>
            <a:endParaRPr lang="en-US" sz="2400" dirty="0"/>
          </a:p>
        </p:txBody>
      </p:sp>
      <p:pic>
        <p:nvPicPr>
          <p:cNvPr id="23554" name="Picture 2" descr="FREYA AP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334000"/>
            <a:ext cx="4495800" cy="13487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igi Time Capsu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1"/>
            <a:ext cx="4038600" cy="403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343400" y="137160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Silver and diamond-covered USB necklace documents your and your child's life (journal entries, photos, and videos up to age 5).</a:t>
            </a:r>
          </a:p>
          <a:p>
            <a:endParaRPr lang="en-US" sz="2000" dirty="0" smtClean="0"/>
          </a:p>
          <a:p>
            <a:r>
              <a:rPr lang="en-US" sz="2000" dirty="0" smtClean="0"/>
              <a:t>When plugged into your computer, automatically accesses the time capsule software.</a:t>
            </a:r>
          </a:p>
          <a:p>
            <a:endParaRPr lang="en-US" sz="2000" dirty="0" smtClean="0"/>
          </a:p>
          <a:p>
            <a:r>
              <a:rPr lang="en-US" sz="2000" dirty="0" smtClean="0"/>
              <a:t>you can keep them nicely tucked away around your neck or sitting by your computer</a:t>
            </a:r>
          </a:p>
          <a:p>
            <a:endParaRPr lang="en-US" sz="2000" dirty="0" smtClean="0"/>
          </a:p>
          <a:p>
            <a:r>
              <a:rPr lang="en-US" sz="2000" dirty="0" smtClean="0"/>
              <a:t> And the necklace serves as a great keepsake to be passed on to your child later on in life.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438400" y="228600"/>
            <a:ext cx="4084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 Capsule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3400" y="16764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sz="2400" dirty="0" smtClean="0"/>
              <a:t> A comprehensive guide to the fourth trimester including a series of video workshops</a:t>
            </a:r>
          </a:p>
          <a:p>
            <a:endParaRPr lang="en-IN" sz="2400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Keep a daily log of your postpartum fitness, behavior and feelings. </a:t>
            </a:r>
          </a:p>
          <a:p>
            <a:endParaRPr lang="en-US" sz="2400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Based on the input information, advice is given on how to feel better, how to take care of the baby with confidence. </a:t>
            </a:r>
          </a:p>
        </p:txBody>
      </p:sp>
      <p:pic>
        <p:nvPicPr>
          <p:cNvPr id="3074" name="Picture 2" descr="postpartum apps you will lo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3876676" cy="38766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371600" y="228600"/>
            <a:ext cx="6167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Postpartum package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26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27586"/>
          <a:stretch>
            <a:fillRect/>
          </a:stretch>
        </p:blipFill>
        <p:spPr bwMode="auto">
          <a:xfrm flipH="1">
            <a:off x="4038600" y="1752600"/>
            <a:ext cx="4800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371600" y="228600"/>
            <a:ext cx="580703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Prenatal &amp;</a:t>
            </a: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Postpartum Depression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905000"/>
            <a:ext cx="3505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Apps to engage, predict &amp; identify women at risk for depression or anxiety or psychiatric illness during pregnancy and the postpartum period</a:t>
            </a:r>
          </a:p>
          <a:p>
            <a:endParaRPr lang="en-US" sz="2800" dirty="0" smtClean="0"/>
          </a:p>
          <a:p>
            <a:r>
              <a:rPr lang="en-US" sz="2800" dirty="0" smtClean="0"/>
              <a:t>This will facilitate appropriate referral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4902200" cy="36766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600200" y="381000"/>
            <a:ext cx="5948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Breast feeding apps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4864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Help ‘Let down reflex’ by displaying pictures of your baby and play sounds mimicking a hungry child, to get the mammary glands working!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2057400"/>
            <a:ext cx="251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Breast feeding techniques &amp; frequency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Common issues &amp; remedies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Image result for mobile apps carto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553326" cy="6236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qphs.fs.quoracdn.net/main-qimg-6b3fd63ba9d1373ef6dac6fd1d9b44c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4476750" cy="30712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34000" y="1447800"/>
            <a:ext cx="358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400" dirty="0" smtClean="0"/>
              <a:t> </a:t>
            </a:r>
            <a:r>
              <a:rPr lang="en-US" sz="2800" dirty="0" smtClean="0"/>
              <a:t>Records  Dates/ Duration/ Menstrual flow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 Track Symptoms/Mood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 Predicts next period 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 Pass word protection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 Can sync with:</a:t>
            </a:r>
          </a:p>
          <a:p>
            <a:r>
              <a:rPr lang="en-US" sz="2800" dirty="0" smtClean="0"/>
              <a:t>Calendar</a:t>
            </a:r>
          </a:p>
          <a:p>
            <a:r>
              <a:rPr lang="en-US" sz="2800" dirty="0" smtClean="0"/>
              <a:t>Contraception app</a:t>
            </a:r>
          </a:p>
          <a:p>
            <a:r>
              <a:rPr lang="en-US" sz="2800" dirty="0" smtClean="0"/>
              <a:t>Fertility app</a:t>
            </a:r>
          </a:p>
          <a:p>
            <a:r>
              <a:rPr lang="en-US" sz="2800" dirty="0" smtClean="0"/>
              <a:t>Partner’s phone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515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does a Period App do?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technology and pregnan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500"/>
          <a:stretch>
            <a:fillRect/>
          </a:stretch>
        </p:blipFill>
        <p:spPr>
          <a:xfrm>
            <a:off x="228600" y="2209800"/>
            <a:ext cx="5486400" cy="365760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676400" y="304800"/>
            <a:ext cx="5562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Contraception / Fertility Apps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1981200"/>
            <a:ext cx="2971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Record of BBT</a:t>
            </a:r>
          </a:p>
          <a:p>
            <a:r>
              <a:rPr lang="en-US" sz="2800" dirty="0" err="1" smtClean="0"/>
              <a:t>Cx</a:t>
            </a:r>
            <a:r>
              <a:rPr lang="en-US" sz="2800" dirty="0" smtClean="0"/>
              <a:t> Mucus</a:t>
            </a:r>
          </a:p>
          <a:p>
            <a:r>
              <a:rPr lang="en-US" sz="2800" dirty="0" smtClean="0"/>
              <a:t>LH indicator</a:t>
            </a:r>
          </a:p>
          <a:p>
            <a:r>
              <a:rPr lang="en-US" sz="2800" dirty="0" smtClean="0"/>
              <a:t>Daily Conception risk</a:t>
            </a:r>
          </a:p>
          <a:p>
            <a:r>
              <a:rPr lang="en-US" sz="2800" dirty="0" smtClean="0"/>
              <a:t>93% effective with perfect use</a:t>
            </a:r>
          </a:p>
          <a:p>
            <a:r>
              <a:rPr lang="en-US" sz="2800" dirty="0" smtClean="0"/>
              <a:t>------------------------- </a:t>
            </a:r>
          </a:p>
          <a:p>
            <a:r>
              <a:rPr lang="en-US" sz="2800" dirty="0" smtClean="0"/>
              <a:t>Fertile period </a:t>
            </a:r>
          </a:p>
          <a:p>
            <a:r>
              <a:rPr lang="en-US" sz="2800" dirty="0" smtClean="0"/>
              <a:t>Daily Fertility score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1024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085397"/>
              </p:ext>
            </p:extLst>
          </p:nvPr>
        </p:nvGraphicFramePr>
        <p:xfrm>
          <a:off x="4572000" y="685800"/>
          <a:ext cx="4191000" cy="5486400"/>
        </p:xfrm>
        <a:graphic>
          <a:graphicData uri="http://schemas.openxmlformats.org/drawingml/2006/table">
            <a:tbl>
              <a:tblPr/>
              <a:tblGrid>
                <a:gridCol w="2095500"/>
                <a:gridCol w="2095500"/>
              </a:tblGrid>
              <a:tr h="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Blue tooth </a:t>
                      </a:r>
                      <a:r>
                        <a:rPr lang="en-IN" sz="2400" dirty="0"/>
                        <a:t>enabled pregnancy </a:t>
                      </a:r>
                      <a:r>
                        <a:rPr lang="en-IN" sz="2400" dirty="0" smtClean="0"/>
                        <a:t>test</a:t>
                      </a:r>
                      <a:endParaRPr lang="en-IN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Positive just 6 days before the  expected period</a:t>
                      </a:r>
                    </a:p>
                    <a:p>
                      <a:endParaRPr lang="en-IN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Over 99% accurate from the day of </a:t>
                      </a:r>
                      <a:r>
                        <a:rPr lang="en-IN" sz="2400" dirty="0" smtClean="0"/>
                        <a:t>the </a:t>
                      </a:r>
                      <a:r>
                        <a:rPr lang="en-IN" sz="2400" dirty="0"/>
                        <a:t>expected </a:t>
                      </a:r>
                      <a:r>
                        <a:rPr lang="en-IN" sz="2400" dirty="0" smtClean="0"/>
                        <a:t>period</a:t>
                      </a:r>
                      <a:endParaRPr lang="en-IN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5323204" cy="4810126"/>
          </a:xfrm>
          <a:prstGeom prst="rect">
            <a:avLst/>
          </a:prstGeom>
        </p:spPr>
      </p:pic>
      <p:pic>
        <p:nvPicPr>
          <p:cNvPr id="30722" name="Picture 2" descr="The Best Pregnancy Test"/>
          <p:cNvPicPr>
            <a:picLocks noChangeAspect="1" noChangeArrowheads="1"/>
          </p:cNvPicPr>
          <p:nvPr/>
        </p:nvPicPr>
        <p:blipFill>
          <a:blip r:embed="rId4" cstate="print"/>
          <a:srcRect l="8594" t="9375" r="7813" b="10938"/>
          <a:stretch>
            <a:fillRect/>
          </a:stretch>
        </p:blipFill>
        <p:spPr bwMode="auto">
          <a:xfrm>
            <a:off x="1371600" y="199402"/>
            <a:ext cx="3581400" cy="1707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82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43200"/>
            <a:ext cx="3898900" cy="24511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52400" y="1225689"/>
            <a:ext cx="47506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 smtClean="0"/>
              <a:t>Place a drop of urine on the stick</a:t>
            </a:r>
          </a:p>
          <a:p>
            <a:endParaRPr lang="en-IN" sz="2000" dirty="0" smtClean="0"/>
          </a:p>
          <a:p>
            <a:r>
              <a:rPr lang="en-IN" sz="2000" dirty="0" smtClean="0"/>
              <a:t>Insert USB connector into </a:t>
            </a:r>
            <a:r>
              <a:rPr lang="en-IN" sz="2000" dirty="0"/>
              <a:t>your </a:t>
            </a:r>
            <a:r>
              <a:rPr lang="en-IN" sz="2000" dirty="0" smtClean="0"/>
              <a:t>computer</a:t>
            </a:r>
          </a:p>
          <a:p>
            <a:endParaRPr lang="en-IN" sz="2000" dirty="0" smtClean="0"/>
          </a:p>
          <a:p>
            <a:r>
              <a:rPr lang="en-IN" sz="2000" dirty="0" smtClean="0"/>
              <a:t>The power from USB port starts the </a:t>
            </a:r>
            <a:r>
              <a:rPr lang="en-IN" sz="2000" dirty="0" err="1" smtClean="0"/>
              <a:t>electrospray</a:t>
            </a:r>
            <a:r>
              <a:rPr lang="en-IN" sz="2000" dirty="0" smtClean="0"/>
              <a:t> ionization process, creating a spectrograph of the various masses </a:t>
            </a:r>
          </a:p>
          <a:p>
            <a:endParaRPr lang="en-IN" sz="2000" dirty="0" smtClean="0"/>
          </a:p>
          <a:p>
            <a:r>
              <a:rPr lang="en-US" sz="2000" dirty="0" smtClean="0"/>
              <a:t>While you wait, you can read educational info or view entertaining videos or calming content or listen to Music!</a:t>
            </a:r>
          </a:p>
          <a:p>
            <a:endParaRPr lang="en-US" sz="2000" dirty="0" smtClean="0"/>
          </a:p>
          <a:p>
            <a:r>
              <a:rPr lang="en-IN" sz="2000" dirty="0" smtClean="0"/>
              <a:t>The LCD display indicates positive results</a:t>
            </a:r>
          </a:p>
          <a:p>
            <a:r>
              <a:rPr lang="en-IN" sz="2000" dirty="0" smtClean="0"/>
              <a:t>No more confusing double lines </a:t>
            </a:r>
          </a:p>
          <a:p>
            <a:endParaRPr lang="en-IN" sz="2000" dirty="0" smtClean="0"/>
          </a:p>
          <a:p>
            <a:r>
              <a:rPr lang="en-IN" sz="2000" dirty="0" smtClean="0">
                <a:solidFill>
                  <a:srgbClr val="C00000"/>
                </a:solidFill>
              </a:rPr>
              <a:t>Bonus</a:t>
            </a:r>
            <a:r>
              <a:rPr lang="en-IN" sz="2000" dirty="0" smtClean="0"/>
              <a:t>: it predicts the likelihood of multiple pregnancy and the estimated delivery date.</a:t>
            </a:r>
            <a:endParaRPr lang="en-IN" sz="2000" dirty="0"/>
          </a:p>
        </p:txBody>
      </p:sp>
      <p:sp>
        <p:nvSpPr>
          <p:cNvPr id="5" name="Rectangle 4"/>
          <p:cNvSpPr/>
          <p:nvPr/>
        </p:nvSpPr>
        <p:spPr>
          <a:xfrm>
            <a:off x="3352800" y="228600"/>
            <a:ext cx="4124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p-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Teq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USB Kit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145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7315200" cy="538867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362200" y="228600"/>
            <a:ext cx="3663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Mobile USG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09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4065048" cy="374937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181600" y="1371600"/>
            <a:ext cx="2895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>It is a Home DNA </a:t>
            </a:r>
            <a:r>
              <a:rPr lang="en-IN" sz="2400" dirty="0"/>
              <a:t>blood </a:t>
            </a:r>
            <a:r>
              <a:rPr lang="en-IN" sz="2400" dirty="0" smtClean="0"/>
              <a:t>test</a:t>
            </a:r>
          </a:p>
          <a:p>
            <a:endParaRPr lang="en-IN" sz="2400" dirty="0" smtClean="0"/>
          </a:p>
          <a:p>
            <a:r>
              <a:rPr lang="en-IN" sz="2400" dirty="0" smtClean="0"/>
              <a:t>It predicts the baby’s gender at </a:t>
            </a:r>
            <a:r>
              <a:rPr lang="en-IN" sz="2400" dirty="0"/>
              <a:t>8 weeks </a:t>
            </a:r>
            <a:r>
              <a:rPr lang="en-IN" sz="2400" dirty="0" smtClean="0"/>
              <a:t>with 99.1% accuracy </a:t>
            </a:r>
          </a:p>
          <a:p>
            <a:endParaRPr lang="en-IN" sz="2400" dirty="0" smtClean="0"/>
          </a:p>
          <a:p>
            <a:r>
              <a:rPr lang="en-IN" sz="2400" dirty="0" smtClean="0"/>
              <a:t>Earlier </a:t>
            </a:r>
            <a:r>
              <a:rPr lang="en-IN" sz="2400" dirty="0"/>
              <a:t>than </a:t>
            </a:r>
            <a:r>
              <a:rPr lang="en-IN" sz="2400" dirty="0" smtClean="0"/>
              <a:t>NIPT or </a:t>
            </a:r>
            <a:r>
              <a:rPr lang="en-IN" sz="2400" dirty="0" err="1" smtClean="0"/>
              <a:t>Chorion</a:t>
            </a:r>
            <a:r>
              <a:rPr lang="en-IN" sz="2400" dirty="0" smtClean="0"/>
              <a:t> </a:t>
            </a:r>
            <a:r>
              <a:rPr lang="en-IN" sz="2400" dirty="0" err="1" smtClean="0"/>
              <a:t>villus</a:t>
            </a:r>
            <a:r>
              <a:rPr lang="en-IN" sz="2400" dirty="0" smtClean="0"/>
              <a:t> biopsy</a:t>
            </a:r>
          </a:p>
          <a:p>
            <a:endParaRPr lang="en-IN" sz="2400" dirty="0" smtClean="0"/>
          </a:p>
          <a:p>
            <a:r>
              <a:rPr lang="en-IN" sz="2400" dirty="0" smtClean="0"/>
              <a:t>Price starts </a:t>
            </a:r>
            <a:r>
              <a:rPr lang="en-IN" sz="2400" dirty="0"/>
              <a:t>at an affordable $</a:t>
            </a:r>
            <a:r>
              <a:rPr lang="en-IN" sz="2400" dirty="0" smtClean="0"/>
              <a:t>79 (Rs 5700)</a:t>
            </a:r>
            <a:endParaRPr lang="en-I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6324600"/>
            <a:ext cx="275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</a:t>
            </a:r>
            <a:r>
              <a:rPr lang="en-US" dirty="0" smtClean="0"/>
              <a:t> J Pregnancy &amp; childbirth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14600" y="304800"/>
            <a:ext cx="3347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SneakPeek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0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gnancy apps best 2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8229600" cy="411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905000" y="609600"/>
            <a:ext cx="4855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Pregnancy Apps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</TotalTime>
  <Words>1041</Words>
  <Application>Microsoft Office PowerPoint</Application>
  <PresentationFormat>On-screen Show (4:3)</PresentationFormat>
  <Paragraphs>200</Paragraphs>
  <Slides>28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 Prenatal Apps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Desktop</dc:creator>
  <cp:lastModifiedBy>Desktop</cp:lastModifiedBy>
  <cp:revision>329</cp:revision>
  <dcterms:created xsi:type="dcterms:W3CDTF">2006-08-16T00:00:00Z</dcterms:created>
  <dcterms:modified xsi:type="dcterms:W3CDTF">2019-09-12T08:08:05Z</dcterms:modified>
</cp:coreProperties>
</file>